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84" r:id="rId3"/>
    <p:sldId id="257" r:id="rId4"/>
    <p:sldId id="277" r:id="rId5"/>
    <p:sldId id="258" r:id="rId6"/>
    <p:sldId id="259" r:id="rId7"/>
    <p:sldId id="260" r:id="rId8"/>
    <p:sldId id="281" r:id="rId9"/>
    <p:sldId id="261" r:id="rId10"/>
    <p:sldId id="262" r:id="rId11"/>
    <p:sldId id="280" r:id="rId12"/>
    <p:sldId id="263" r:id="rId13"/>
    <p:sldId id="264" r:id="rId14"/>
    <p:sldId id="265" r:id="rId15"/>
    <p:sldId id="266" r:id="rId16"/>
    <p:sldId id="268" r:id="rId17"/>
    <p:sldId id="269" r:id="rId18"/>
    <p:sldId id="278" r:id="rId19"/>
    <p:sldId id="270" r:id="rId20"/>
    <p:sldId id="271" r:id="rId21"/>
    <p:sldId id="272" r:id="rId22"/>
    <p:sldId id="282" r:id="rId23"/>
    <p:sldId id="273" r:id="rId24"/>
    <p:sldId id="274" r:id="rId25"/>
    <p:sldId id="275" r:id="rId26"/>
    <p:sldId id="283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loop="1"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79" d="100"/>
          <a:sy n="79" d="100"/>
        </p:scale>
        <p:origin x="-104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49ED-012A-48DA-A0EA-ED0B60B7AD83}" type="datetimeFigureOut">
              <a:rPr lang="en-US" smtClean="0"/>
              <a:t>6/13/09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0BA3-60C5-4020-BE9E-4111D8C934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49ED-012A-48DA-A0EA-ED0B60B7AD83}" type="datetimeFigureOut">
              <a:rPr lang="en-US" smtClean="0"/>
              <a:t>6/13/09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0BA3-60C5-4020-BE9E-4111D8C934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49ED-012A-48DA-A0EA-ED0B60B7AD83}" type="datetimeFigureOut">
              <a:rPr lang="en-US" smtClean="0"/>
              <a:t>6/13/09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0BA3-60C5-4020-BE9E-4111D8C934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49ED-012A-48DA-A0EA-ED0B60B7AD83}" type="datetimeFigureOut">
              <a:rPr lang="en-US" smtClean="0"/>
              <a:t>6/13/09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0BA3-60C5-4020-BE9E-4111D8C934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49ED-012A-48DA-A0EA-ED0B60B7AD83}" type="datetimeFigureOut">
              <a:rPr lang="en-US" smtClean="0"/>
              <a:t>6/13/09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0BA3-60C5-4020-BE9E-4111D8C934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49ED-012A-48DA-A0EA-ED0B60B7AD83}" type="datetimeFigureOut">
              <a:rPr lang="en-US" smtClean="0"/>
              <a:t>6/13/09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0BA3-60C5-4020-BE9E-4111D8C934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49ED-012A-48DA-A0EA-ED0B60B7AD83}" type="datetimeFigureOut">
              <a:rPr lang="en-US" smtClean="0"/>
              <a:t>6/13/09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0BA3-60C5-4020-BE9E-4111D8C934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49ED-012A-48DA-A0EA-ED0B60B7AD83}" type="datetimeFigureOut">
              <a:rPr lang="en-US" smtClean="0"/>
              <a:t>6/13/09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0BA3-60C5-4020-BE9E-4111D8C934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49ED-012A-48DA-A0EA-ED0B60B7AD83}" type="datetimeFigureOut">
              <a:rPr lang="en-US" smtClean="0"/>
              <a:t>6/13/09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0BA3-60C5-4020-BE9E-4111D8C934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49ED-012A-48DA-A0EA-ED0B60B7AD83}" type="datetimeFigureOut">
              <a:rPr lang="en-US" smtClean="0"/>
              <a:t>6/13/09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0BA3-60C5-4020-BE9E-4111D8C934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49ED-012A-48DA-A0EA-ED0B60B7AD83}" type="datetimeFigureOut">
              <a:rPr lang="en-US" smtClean="0"/>
              <a:t>6/13/09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0BA3-60C5-4020-BE9E-4111D8C934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149ED-012A-48DA-A0EA-ED0B60B7AD83}" type="datetimeFigureOut">
              <a:rPr lang="en-US" smtClean="0"/>
              <a:t>6/13/09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00BA3-60C5-4020-BE9E-4111D8C934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0">
    <p:dissolv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1976" y="381000"/>
            <a:ext cx="4953000" cy="448998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rovocative (but true*) statements about literacy ... while you wait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838200"/>
            <a:ext cx="3733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/>
              <a:t>20</a:t>
            </a:r>
            <a:endParaRPr lang="en-US" sz="199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76300" y="3657600"/>
            <a:ext cx="71486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800" y="37313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Geoff Barton</a:t>
            </a:r>
            <a:endParaRPr lang="en-US" sz="28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172200" y="5715000"/>
            <a:ext cx="2743200" cy="9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(*probably)</a:t>
            </a: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1981200"/>
            <a:ext cx="7391400" cy="3657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95576" y="2514600"/>
            <a:ext cx="642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7: Oral rehearsal works. 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Saying your ideas to a partner before writing them down hugely benefits students in their writing, especially </a:t>
            </a:r>
            <a:r>
              <a:rPr lang="en-GB" sz="3200" dirty="0" smtClean="0">
                <a:solidFill>
                  <a:srgbClr val="FFFF00"/>
                </a:solidFill>
                <a:latin typeface="Tahoma" pitchFamily="36" charset="0"/>
              </a:rPr>
              <a:t>boys</a:t>
            </a:r>
            <a:endParaRPr lang="en-GB" sz="3200" dirty="0" smtClean="0">
              <a:solidFill>
                <a:srgbClr val="FFFF00"/>
              </a:solidFill>
              <a:latin typeface="Tahoma" pitchFamily="3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558" y="1258419"/>
            <a:ext cx="3367445" cy="5239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1981200"/>
            <a:ext cx="7391400" cy="3657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95576" y="2514600"/>
            <a:ext cx="642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8: In secondary schools we don’t teach </a:t>
            </a:r>
            <a:r>
              <a:rPr lang="en-GB" sz="3200" dirty="0" smtClean="0">
                <a:solidFill>
                  <a:srgbClr val="FFFF00"/>
                </a:solidFill>
                <a:latin typeface="Tahoma" pitchFamily="36" charset="0"/>
              </a:rPr>
              <a:t>reading 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explicitly enough: we assume it’s been done in primary school. Get reading back on the agenda</a:t>
            </a:r>
            <a:endParaRPr lang="en-GB" sz="3200" dirty="0" smtClean="0">
              <a:solidFill>
                <a:srgbClr val="FFFF00"/>
              </a:solidFill>
              <a:latin typeface="Tahoma" pitchFamily="3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1981200"/>
            <a:ext cx="7391400" cy="3657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95576" y="2362200"/>
            <a:ext cx="642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9: It may be time to stop talking about </a:t>
            </a:r>
            <a:r>
              <a:rPr lang="en-GB" sz="3200" dirty="0" smtClean="0">
                <a:solidFill>
                  <a:srgbClr val="FFFF00"/>
                </a:solidFill>
                <a:latin typeface="Tahoma" pitchFamily="36" charset="0"/>
              </a:rPr>
              <a:t>whole-school “literacy” 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and just talk about teaching &amp; learning. Good teachers teach their students to read and write better</a:t>
            </a:r>
            <a:endParaRPr lang="en-GB" sz="3200" dirty="0" smtClean="0">
              <a:solidFill>
                <a:srgbClr val="FFFF00"/>
              </a:solidFill>
              <a:latin typeface="Tahoma" pitchFamily="3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1981200"/>
            <a:ext cx="7391400" cy="3657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95576" y="2362200"/>
            <a:ext cx="642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10: Great </a:t>
            </a:r>
            <a:r>
              <a:rPr lang="en-GB" sz="3200" dirty="0" smtClean="0">
                <a:solidFill>
                  <a:srgbClr val="FFFF00"/>
                </a:solidFill>
                <a:latin typeface="Tahoma" pitchFamily="36" charset="0"/>
              </a:rPr>
              <a:t>English teachers 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are always reading and, more importantly, talking about their reading, reading bits aloud, asking students what they are reading</a:t>
            </a:r>
            <a:endParaRPr lang="en-GB" sz="3200" dirty="0" smtClean="0">
              <a:solidFill>
                <a:srgbClr val="FFFF00"/>
              </a:solidFill>
              <a:latin typeface="Tahoma" pitchFamily="3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1981200"/>
            <a:ext cx="7391400" cy="3657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95576" y="2590800"/>
            <a:ext cx="642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11: The most important bit of grammar our 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students need is </a:t>
            </a:r>
            <a:r>
              <a:rPr lang="en-GB" sz="3200" dirty="0" smtClean="0">
                <a:solidFill>
                  <a:srgbClr val="FFFF00"/>
                </a:solidFill>
                <a:latin typeface="Tahoma" pitchFamily="36" charset="0"/>
              </a:rPr>
              <a:t>sentence variety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. They probably don’t need to know much else</a:t>
            </a:r>
            <a:endParaRPr lang="en-GB" sz="3200" dirty="0" smtClean="0">
              <a:solidFill>
                <a:srgbClr val="FFFF00"/>
              </a:solidFill>
              <a:latin typeface="Tahoma" pitchFamily="3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1981200"/>
            <a:ext cx="7391400" cy="3657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95576" y="2362200"/>
            <a:ext cx="642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12: C/D borderline students will join sentences with “</a:t>
            </a:r>
            <a:r>
              <a:rPr lang="en-GB" sz="3200" dirty="0" smtClean="0">
                <a:solidFill>
                  <a:srgbClr val="FFFF00"/>
                </a:solidFill>
                <a:latin typeface="Tahoma" pitchFamily="36" charset="0"/>
              </a:rPr>
              <a:t>and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” too much. They need to learn to use other connectives, and to use some short sentences</a:t>
            </a:r>
            <a:endParaRPr lang="en-GB" sz="3200" dirty="0" smtClean="0">
              <a:solidFill>
                <a:srgbClr val="FFFF00"/>
              </a:solidFill>
              <a:latin typeface="Tahoma" pitchFamily="3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1981200"/>
            <a:ext cx="7391400" cy="3657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95576" y="2362200"/>
            <a:ext cx="642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13: Other </a:t>
            </a:r>
            <a:r>
              <a:rPr lang="en-GB" sz="3200" dirty="0" smtClean="0">
                <a:solidFill>
                  <a:srgbClr val="FFFF00"/>
                </a:solidFill>
                <a:latin typeface="Tahoma" pitchFamily="36" charset="0"/>
              </a:rPr>
              <a:t>connectives 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include: </a:t>
            </a:r>
          </a:p>
          <a:p>
            <a:pPr algn="ctr"/>
            <a:endParaRPr lang="en-GB" sz="3200" dirty="0">
              <a:solidFill>
                <a:srgbClr val="FFFFFF"/>
              </a:solidFill>
              <a:latin typeface="Tahoma" pitchFamily="36" charset="0"/>
            </a:endParaRPr>
          </a:p>
          <a:p>
            <a:pPr algn="ctr"/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as, when, although, while, so, therefore, however, because, despite </a:t>
            </a:r>
            <a:r>
              <a:rPr lang="en-US" sz="3200" dirty="0" smtClean="0">
                <a:solidFill>
                  <a:srgbClr val="FFFFFF"/>
                </a:solidFill>
                <a:latin typeface="Tahoma" pitchFamily="36" charset="0"/>
              </a:rPr>
              <a:t>….</a:t>
            </a:r>
            <a:endParaRPr lang="en-GB" sz="3200" dirty="0" smtClean="0">
              <a:solidFill>
                <a:srgbClr val="FFFF00"/>
              </a:solidFill>
              <a:latin typeface="Tahoma" pitchFamily="3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80964"/>
            <a:ext cx="5738976" cy="37402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1981200"/>
            <a:ext cx="7391400" cy="3657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95576" y="2362200"/>
            <a:ext cx="642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14: The most important thing we can do 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as teachers is to </a:t>
            </a:r>
            <a:r>
              <a:rPr lang="en-GB" sz="3200" dirty="0" smtClean="0">
                <a:solidFill>
                  <a:srgbClr val="FFFF00"/>
                </a:solidFill>
                <a:latin typeface="Tahoma" pitchFamily="36" charset="0"/>
              </a:rPr>
              <a:t>model writing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: students need to see writing as a process, not a product</a:t>
            </a:r>
            <a:endParaRPr lang="en-GB" sz="3200" dirty="0" smtClean="0">
              <a:solidFill>
                <a:srgbClr val="FFFF00"/>
              </a:solidFill>
              <a:latin typeface="Tahoma" pitchFamily="3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1981200"/>
            <a:ext cx="7391400" cy="3657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51796" y="2354905"/>
            <a:ext cx="642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1: Literacy means more than converting </a:t>
            </a:r>
            <a:r>
              <a:rPr lang="en-US" sz="3600" dirty="0" smtClean="0">
                <a:solidFill>
                  <a:srgbClr val="FFFF00"/>
                </a:solidFill>
              </a:rPr>
              <a:t>Ds into C </a:t>
            </a:r>
            <a:r>
              <a:rPr lang="en-US" sz="3600" dirty="0" smtClean="0">
                <a:solidFill>
                  <a:srgbClr val="FFFFFF"/>
                </a:solidFill>
              </a:rPr>
              <a:t>in English: it’s about helping our students to think, speak, read and write with confidence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1981200"/>
            <a:ext cx="7391400" cy="3657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95576" y="2900809"/>
            <a:ext cx="642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15: There is such a thing as “death by </a:t>
            </a:r>
            <a:r>
              <a:rPr lang="en-GB" sz="3200" dirty="0" smtClean="0">
                <a:solidFill>
                  <a:srgbClr val="FFFF00"/>
                </a:solidFill>
                <a:latin typeface="Tahoma" pitchFamily="36" charset="0"/>
              </a:rPr>
              <a:t>writing frame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”</a:t>
            </a:r>
            <a:endParaRPr lang="en-GB" sz="3200" dirty="0" smtClean="0">
              <a:solidFill>
                <a:srgbClr val="FFFF00"/>
              </a:solidFill>
              <a:latin typeface="Tahoma" pitchFamily="3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1981200"/>
            <a:ext cx="7391400" cy="3657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95576" y="2900809"/>
            <a:ext cx="642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16: Improving the quality of </a:t>
            </a:r>
            <a:r>
              <a:rPr lang="en-GB" sz="3200" dirty="0" smtClean="0">
                <a:solidFill>
                  <a:srgbClr val="FFFF00"/>
                </a:solidFill>
                <a:latin typeface="Tahoma" pitchFamily="36" charset="0"/>
              </a:rPr>
              <a:t>talk 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in all our classrooms would have a transformational 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effect on results</a:t>
            </a:r>
            <a:endParaRPr lang="en-GB" sz="3200" dirty="0" smtClean="0">
              <a:solidFill>
                <a:srgbClr val="FFFF00"/>
              </a:solidFill>
              <a:latin typeface="Tahoma" pitchFamily="3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576" y="1704439"/>
            <a:ext cx="6291263" cy="35082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1981200"/>
            <a:ext cx="7391400" cy="3657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95576" y="2209800"/>
            <a:ext cx="642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17: Creative writing doesn’t just mean stories or poems. Emails, leaflets, text messages, travel writing, journalism </a:t>
            </a:r>
            <a:r>
              <a:rPr lang="en-US" sz="3200" dirty="0" smtClean="0">
                <a:solidFill>
                  <a:srgbClr val="FFFFFF"/>
                </a:solidFill>
                <a:latin typeface="Tahoma" pitchFamily="36" charset="0"/>
              </a:rPr>
              <a:t>–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 all can be </a:t>
            </a:r>
            <a:r>
              <a:rPr lang="en-GB" sz="3200" dirty="0" smtClean="0">
                <a:solidFill>
                  <a:srgbClr val="FFFF00"/>
                </a:solidFill>
                <a:latin typeface="Tahoma" pitchFamily="36" charset="0"/>
              </a:rPr>
              <a:t>creative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. Students need to encounter more variety of texts</a:t>
            </a:r>
            <a:endParaRPr lang="en-GB" sz="3200" dirty="0" smtClean="0">
              <a:solidFill>
                <a:srgbClr val="FFFF00"/>
              </a:solidFill>
              <a:latin typeface="Tahoma" pitchFamily="3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1981200"/>
            <a:ext cx="7391400" cy="3657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95576" y="2590800"/>
            <a:ext cx="642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18: </a:t>
            </a:r>
            <a:r>
              <a:rPr lang="en-GB" sz="3200" dirty="0" smtClean="0">
                <a:solidFill>
                  <a:srgbClr val="FFFF00"/>
                </a:solidFill>
                <a:latin typeface="Tahoma" pitchFamily="36" charset="0"/>
              </a:rPr>
              <a:t>Tutor time 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could be a perfect time for building literacy </a:t>
            </a:r>
            <a:r>
              <a:rPr lang="en-US" sz="3200" dirty="0" smtClean="0">
                <a:solidFill>
                  <a:srgbClr val="FFFFFF"/>
                </a:solidFill>
                <a:latin typeface="Tahoma" pitchFamily="36" charset="0"/>
              </a:rPr>
              <a:t>–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 eg vocabulary games, quizzes, reinforcing key words, and so on</a:t>
            </a:r>
            <a:endParaRPr lang="en-GB" sz="3200" dirty="0" smtClean="0">
              <a:solidFill>
                <a:srgbClr val="FFFF00"/>
              </a:solidFill>
              <a:latin typeface="Tahoma" pitchFamily="3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1981200"/>
            <a:ext cx="7391400" cy="3657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95576" y="2099370"/>
            <a:ext cx="6424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19: A </a:t>
            </a:r>
            <a:r>
              <a:rPr lang="en-GB" sz="3200" dirty="0" smtClean="0">
                <a:solidFill>
                  <a:srgbClr val="FFFF00"/>
                </a:solidFill>
                <a:latin typeface="Tahoma" pitchFamily="36" charset="0"/>
              </a:rPr>
              <a:t>literacy-friendly 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classroom will have key words (including connectives) visible plus guidance on how to write. Students taught in a room like this have an advantage over the class next door </a:t>
            </a:r>
            <a:endParaRPr lang="en-GB" sz="3200" dirty="0" smtClean="0">
              <a:solidFill>
                <a:srgbClr val="FFFF00"/>
              </a:solidFill>
              <a:latin typeface="Tahoma" pitchFamily="3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05000"/>
            <a:ext cx="3439105" cy="33445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1981200"/>
            <a:ext cx="7391400" cy="3657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95576" y="2438400"/>
            <a:ext cx="642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20: Great literacy isn’t a grand strategy: it’s teachers doing small things consistently and well. It takes great school </a:t>
            </a:r>
            <a:r>
              <a:rPr lang="en-GB" sz="3200" dirty="0" smtClean="0">
                <a:solidFill>
                  <a:srgbClr val="FFFF00"/>
                </a:solidFill>
                <a:latin typeface="Tahoma" pitchFamily="36" charset="0"/>
              </a:rPr>
              <a:t>leadership 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at all levels to make this happen</a:t>
            </a:r>
            <a:endParaRPr lang="en-GB" sz="3200" dirty="0" smtClean="0">
              <a:solidFill>
                <a:srgbClr val="FFFF00"/>
              </a:solidFill>
              <a:latin typeface="Tahoma" pitchFamily="3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1981200"/>
            <a:ext cx="7391400" cy="3657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51796" y="2354905"/>
            <a:ext cx="642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2: “Every teacher </a:t>
            </a:r>
            <a:r>
              <a:rPr lang="en-US" sz="3600" dirty="0" smtClean="0">
                <a:solidFill>
                  <a:srgbClr val="FFFF00"/>
                </a:solidFill>
              </a:rPr>
              <a:t>in</a:t>
            </a:r>
            <a:r>
              <a:rPr lang="en-US" sz="3600" dirty="0" smtClean="0">
                <a:solidFill>
                  <a:srgbClr val="FFFFFF"/>
                </a:solidFill>
              </a:rPr>
              <a:t> English is a teacher </a:t>
            </a:r>
            <a:r>
              <a:rPr lang="en-US" sz="3600" dirty="0" smtClean="0">
                <a:solidFill>
                  <a:srgbClr val="FFFF00"/>
                </a:solidFill>
              </a:rPr>
              <a:t>of</a:t>
            </a:r>
            <a:r>
              <a:rPr lang="en-US" sz="3600" dirty="0" smtClean="0">
                <a:solidFill>
                  <a:srgbClr val="FFFFFF"/>
                </a:solidFill>
              </a:rPr>
              <a:t> English”</a:t>
            </a:r>
          </a:p>
          <a:p>
            <a:pPr algn="ctr"/>
            <a:endParaRPr lang="en-US" sz="3600" dirty="0" smtClean="0">
              <a:solidFill>
                <a:srgbClr val="FFFFFF"/>
              </a:solidFill>
            </a:endParaRPr>
          </a:p>
          <a:p>
            <a:pPr algn="r"/>
            <a:r>
              <a:rPr lang="en-US" sz="3600" dirty="0" smtClean="0">
                <a:solidFill>
                  <a:srgbClr val="FFFFFF"/>
                </a:solidFill>
              </a:rPr>
              <a:t>(George Sampson, 1922)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562100"/>
            <a:ext cx="4445000" cy="4076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1981200"/>
            <a:ext cx="7391400" cy="3657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51796" y="2354905"/>
            <a:ext cx="6424776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FF"/>
                </a:solidFill>
                <a:latin typeface="Tahoma" pitchFamily="36" charset="0"/>
              </a:rPr>
              <a:t>3: “</a:t>
            </a:r>
            <a:r>
              <a:rPr lang="en-GB" sz="2800" dirty="0">
                <a:solidFill>
                  <a:srgbClr val="FFFF00"/>
                </a:solidFill>
                <a:latin typeface="Tahoma" pitchFamily="36" charset="0"/>
              </a:rPr>
              <a:t>S</a:t>
            </a:r>
            <a:r>
              <a:rPr lang="en-GB" sz="2800" dirty="0" smtClean="0">
                <a:solidFill>
                  <a:srgbClr val="FFFF00"/>
                </a:solidFill>
                <a:latin typeface="Tahoma" pitchFamily="36" charset="0"/>
              </a:rPr>
              <a:t>poken language </a:t>
            </a:r>
            <a:r>
              <a:rPr lang="en-GB" sz="2800" dirty="0" smtClean="0">
                <a:solidFill>
                  <a:srgbClr val="FFFFFF"/>
                </a:solidFill>
                <a:latin typeface="Tahoma" pitchFamily="36" charset="0"/>
              </a:rPr>
              <a:t>forms a constraint, a ceiling not only on the ability to comprehend but also on the ability to write, beyond which literacy cannot progress”</a:t>
            </a:r>
          </a:p>
          <a:p>
            <a:pPr algn="ctr"/>
            <a:endParaRPr lang="en-GB" sz="2800" dirty="0" smtClean="0">
              <a:solidFill>
                <a:srgbClr val="FFFFFF"/>
              </a:solidFill>
              <a:latin typeface="Tahoma" pitchFamily="36" charset="0"/>
            </a:endParaRPr>
          </a:p>
          <a:p>
            <a:pPr algn="r"/>
            <a:r>
              <a:rPr lang="en-GB" sz="2800" dirty="0" err="1" smtClean="0">
                <a:solidFill>
                  <a:srgbClr val="FFFFFF"/>
                </a:solidFill>
                <a:latin typeface="Tahoma" pitchFamily="36" charset="0"/>
              </a:rPr>
              <a:t>Myhill</a:t>
            </a:r>
            <a:r>
              <a:rPr lang="en-GB" sz="2800" dirty="0" smtClean="0">
                <a:solidFill>
                  <a:srgbClr val="FFFFFF"/>
                </a:solidFill>
                <a:latin typeface="Tahoma" pitchFamily="36" charset="0"/>
              </a:rPr>
              <a:t> &amp; Fisher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1981200"/>
            <a:ext cx="7391400" cy="3657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51796" y="2354905"/>
            <a:ext cx="642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4: Skilful teachers explicitly teach the key </a:t>
            </a:r>
            <a:r>
              <a:rPr lang="en-GB" sz="3200" dirty="0" smtClean="0">
                <a:solidFill>
                  <a:srgbClr val="FFFF00"/>
                </a:solidFill>
                <a:latin typeface="Tahoma" pitchFamily="36" charset="0"/>
              </a:rPr>
              <a:t>vocabulary 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of their subject. Repetition and explanation of a word 4 times in a lesson seems to do the trick</a:t>
            </a:r>
            <a:endParaRPr lang="en-GB" sz="3200" dirty="0" smtClean="0">
              <a:solidFill>
                <a:srgbClr val="FFFFFF"/>
              </a:solidFill>
              <a:latin typeface="Tahoma" pitchFamily="36" charset="0"/>
            </a:endParaRPr>
          </a:p>
          <a:p>
            <a:pPr algn="ctr"/>
            <a:endParaRPr lang="en-GB" sz="3200" dirty="0" smtClean="0">
              <a:solidFill>
                <a:srgbClr val="FFFFFF"/>
              </a:solidFill>
              <a:latin typeface="Tahoma" pitchFamily="3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1981200"/>
            <a:ext cx="7391400" cy="3657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95576" y="2514600"/>
            <a:ext cx="642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5: When we teach writing, we should teach </a:t>
            </a:r>
            <a:r>
              <a:rPr lang="en-GB" sz="3200" dirty="0" smtClean="0">
                <a:solidFill>
                  <a:srgbClr val="FFFF00"/>
                </a:solidFill>
                <a:latin typeface="Tahoma" pitchFamily="36" charset="0"/>
              </a:rPr>
              <a:t>composition </a:t>
            </a:r>
            <a:r>
              <a:rPr lang="en-US" sz="3200" dirty="0" smtClean="0">
                <a:solidFill>
                  <a:srgbClr val="FFFFFF"/>
                </a:solidFill>
                <a:latin typeface="Tahoma" pitchFamily="36" charset="0"/>
              </a:rPr>
              <a:t>–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 how to generate ideas </a:t>
            </a:r>
            <a:r>
              <a:rPr lang="en-US" sz="3200" dirty="0" smtClean="0">
                <a:solidFill>
                  <a:srgbClr val="FFFFFF"/>
                </a:solidFill>
                <a:latin typeface="Tahoma" pitchFamily="36" charset="0"/>
              </a:rPr>
              <a:t>–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 as well as planning</a:t>
            </a:r>
            <a:endParaRPr lang="en-GB" sz="3200" dirty="0" smtClean="0">
              <a:solidFill>
                <a:srgbClr val="FFFFFF"/>
              </a:solidFill>
              <a:latin typeface="Tahoma" pitchFamily="36" charset="0"/>
            </a:endParaRPr>
          </a:p>
          <a:p>
            <a:pPr algn="ctr"/>
            <a:endParaRPr lang="en-GB" sz="3200" dirty="0" smtClean="0">
              <a:solidFill>
                <a:srgbClr val="FFFFFF"/>
              </a:solidFill>
              <a:latin typeface="Tahoma" pitchFamily="3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80964"/>
            <a:ext cx="5842000" cy="381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1981200"/>
            <a:ext cx="7391400" cy="3657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441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provocative (but true) statements about literacy ….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441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20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63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… 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hile you wait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576" y="1256831"/>
            <a:ext cx="662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3947" y="619154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95576" y="2514600"/>
            <a:ext cx="642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6: Teachers have a responsibility to teach students how to research on the </a:t>
            </a:r>
            <a:r>
              <a:rPr lang="en-GB" sz="3200" dirty="0" smtClean="0">
                <a:solidFill>
                  <a:srgbClr val="FFFF00"/>
                </a:solidFill>
                <a:latin typeface="Tahoma" pitchFamily="36" charset="0"/>
              </a:rPr>
              <a:t>internet</a:t>
            </a:r>
            <a:r>
              <a:rPr lang="en-GB" sz="3200" dirty="0" smtClean="0">
                <a:solidFill>
                  <a:srgbClr val="FFFFFF"/>
                </a:solidFill>
                <a:latin typeface="Tahoma" pitchFamily="36" charset="0"/>
              </a:rPr>
              <a:t>: Google &amp; Wikipedia &amp; Yahoo need informed, not innocent, users</a:t>
            </a:r>
            <a:endParaRPr lang="en-GB" sz="3200" dirty="0" smtClean="0">
              <a:solidFill>
                <a:srgbClr val="FFFFFF"/>
              </a:solidFill>
              <a:latin typeface="Tahoma" pitchFamily="36" charset="0"/>
            </a:endParaRPr>
          </a:p>
          <a:p>
            <a:pPr algn="ctr"/>
            <a:endParaRPr lang="en-GB" sz="3200" dirty="0" smtClean="0">
              <a:solidFill>
                <a:srgbClr val="FFFFFF"/>
              </a:solidFill>
              <a:latin typeface="Tahoma" pitchFamily="3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0400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Download @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merican Typewriter Light"/>
                <a:cs typeface="American Typewriter Light"/>
              </a:rPr>
              <a:t>www.geoffbarton.co.uk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erican Typewriter Light"/>
              <a:cs typeface="American Typewriter Light"/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1199</Words>
  <Application>Microsoft Macintosh PowerPoint</Application>
  <PresentationFormat>On-screen Show (4:3)</PresentationFormat>
  <Paragraphs>135</Paragraphs>
  <Slides>27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Provocative (but true*) statements about literacy ... while you wait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  <vt:lpstr>provocative (but true) statements about literacy ….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things we know help students improve their literacy ….</dc:title>
  <dc:creator>Geoff Barton</dc:creator>
  <cp:lastModifiedBy>Geoff Barton</cp:lastModifiedBy>
  <cp:revision>6</cp:revision>
  <dcterms:created xsi:type="dcterms:W3CDTF">2009-06-13T06:08:19Z</dcterms:created>
  <dcterms:modified xsi:type="dcterms:W3CDTF">2009-06-13T07:34:15Z</dcterms:modified>
</cp:coreProperties>
</file>